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7" d="100"/>
          <a:sy n="87" d="100"/>
        </p:scale>
        <p:origin x="69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n-U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editar el estilo de subtítulo del patrón</a:t>
            </a:r>
            <a:endParaRPr lang="en-US"/>
          </a:p>
        </p:txBody>
      </p:sp>
      <p:sp>
        <p:nvSpPr>
          <p:cNvPr id="4" name="Marcador de fecha 3"/>
          <p:cNvSpPr>
            <a:spLocks noGrp="1"/>
          </p:cNvSpPr>
          <p:nvPr>
            <p:ph type="dt" sz="half" idx="10"/>
          </p:nvPr>
        </p:nvSpPr>
        <p:spPr/>
        <p:txBody>
          <a:bodyPr/>
          <a:lstStyle/>
          <a:p>
            <a:fld id="{21FA575C-AD8D-46C0-9A94-39EC54E4F52A}" type="datetimeFigureOut">
              <a:rPr lang="en-US" smtClean="0"/>
              <a:t>4/22/2022</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E87BE39D-4538-4593-9373-64657841A753}" type="slidenum">
              <a:rPr lang="en-US" smtClean="0"/>
              <a:t>‹Nº›</a:t>
            </a:fld>
            <a:endParaRPr lang="en-US"/>
          </a:p>
        </p:txBody>
      </p:sp>
    </p:spTree>
    <p:extLst>
      <p:ext uri="{BB962C8B-B14F-4D97-AF65-F5344CB8AC3E}">
        <p14:creationId xmlns:p14="http://schemas.microsoft.com/office/powerpoint/2010/main" val="27059050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n-US"/>
          </a:p>
        </p:txBody>
      </p:sp>
      <p:sp>
        <p:nvSpPr>
          <p:cNvPr id="3" name="Marcador de texto vertical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p:cNvSpPr>
            <a:spLocks noGrp="1"/>
          </p:cNvSpPr>
          <p:nvPr>
            <p:ph type="dt" sz="half" idx="10"/>
          </p:nvPr>
        </p:nvSpPr>
        <p:spPr/>
        <p:txBody>
          <a:bodyPr/>
          <a:lstStyle/>
          <a:p>
            <a:fld id="{21FA575C-AD8D-46C0-9A94-39EC54E4F52A}" type="datetimeFigureOut">
              <a:rPr lang="en-US" smtClean="0"/>
              <a:t>4/22/2022</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E87BE39D-4538-4593-9373-64657841A753}" type="slidenum">
              <a:rPr lang="en-US" smtClean="0"/>
              <a:t>‹Nº›</a:t>
            </a:fld>
            <a:endParaRPr lang="en-US"/>
          </a:p>
        </p:txBody>
      </p:sp>
    </p:spTree>
    <p:extLst>
      <p:ext uri="{BB962C8B-B14F-4D97-AF65-F5344CB8AC3E}">
        <p14:creationId xmlns:p14="http://schemas.microsoft.com/office/powerpoint/2010/main" val="28117437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p:cNvSpPr>
            <a:spLocks noGrp="1"/>
          </p:cNvSpPr>
          <p:nvPr>
            <p:ph type="dt" sz="half" idx="10"/>
          </p:nvPr>
        </p:nvSpPr>
        <p:spPr/>
        <p:txBody>
          <a:bodyPr/>
          <a:lstStyle/>
          <a:p>
            <a:fld id="{21FA575C-AD8D-46C0-9A94-39EC54E4F52A}" type="datetimeFigureOut">
              <a:rPr lang="en-US" smtClean="0"/>
              <a:t>4/22/2022</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E87BE39D-4538-4593-9373-64657841A753}" type="slidenum">
              <a:rPr lang="en-US" smtClean="0"/>
              <a:t>‹Nº›</a:t>
            </a:fld>
            <a:endParaRPr lang="en-US"/>
          </a:p>
        </p:txBody>
      </p:sp>
    </p:spTree>
    <p:extLst>
      <p:ext uri="{BB962C8B-B14F-4D97-AF65-F5344CB8AC3E}">
        <p14:creationId xmlns:p14="http://schemas.microsoft.com/office/powerpoint/2010/main" val="7429498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n-US"/>
          </a:p>
        </p:txBody>
      </p:sp>
      <p:sp>
        <p:nvSpPr>
          <p:cNvPr id="3" name="Marcador de contenido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p:cNvSpPr>
            <a:spLocks noGrp="1"/>
          </p:cNvSpPr>
          <p:nvPr>
            <p:ph type="dt" sz="half" idx="10"/>
          </p:nvPr>
        </p:nvSpPr>
        <p:spPr/>
        <p:txBody>
          <a:bodyPr/>
          <a:lstStyle/>
          <a:p>
            <a:fld id="{21FA575C-AD8D-46C0-9A94-39EC54E4F52A}" type="datetimeFigureOut">
              <a:rPr lang="en-US" smtClean="0"/>
              <a:t>4/22/2022</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E87BE39D-4538-4593-9373-64657841A753}" type="slidenum">
              <a:rPr lang="en-US" smtClean="0"/>
              <a:t>‹Nº›</a:t>
            </a:fld>
            <a:endParaRPr lang="en-US"/>
          </a:p>
        </p:txBody>
      </p:sp>
    </p:spTree>
    <p:extLst>
      <p:ext uri="{BB962C8B-B14F-4D97-AF65-F5344CB8AC3E}">
        <p14:creationId xmlns:p14="http://schemas.microsoft.com/office/powerpoint/2010/main" val="9659017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el estilo de texto del patrón</a:t>
            </a:r>
          </a:p>
        </p:txBody>
      </p:sp>
      <p:sp>
        <p:nvSpPr>
          <p:cNvPr id="4" name="Marcador de fecha 3"/>
          <p:cNvSpPr>
            <a:spLocks noGrp="1"/>
          </p:cNvSpPr>
          <p:nvPr>
            <p:ph type="dt" sz="half" idx="10"/>
          </p:nvPr>
        </p:nvSpPr>
        <p:spPr/>
        <p:txBody>
          <a:bodyPr/>
          <a:lstStyle/>
          <a:p>
            <a:fld id="{21FA575C-AD8D-46C0-9A94-39EC54E4F52A}" type="datetimeFigureOut">
              <a:rPr lang="en-US" smtClean="0"/>
              <a:t>4/22/2022</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E87BE39D-4538-4593-9373-64657841A753}" type="slidenum">
              <a:rPr lang="en-US" smtClean="0"/>
              <a:t>‹Nº›</a:t>
            </a:fld>
            <a:endParaRPr lang="en-US"/>
          </a:p>
        </p:txBody>
      </p:sp>
    </p:spTree>
    <p:extLst>
      <p:ext uri="{BB962C8B-B14F-4D97-AF65-F5344CB8AC3E}">
        <p14:creationId xmlns:p14="http://schemas.microsoft.com/office/powerpoint/2010/main" val="56661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n-US"/>
          </a:p>
        </p:txBody>
      </p:sp>
      <p:sp>
        <p:nvSpPr>
          <p:cNvPr id="3" name="Marcador de contenido 2"/>
          <p:cNvSpPr>
            <a:spLocks noGrp="1"/>
          </p:cNvSpPr>
          <p:nvPr>
            <p:ph sz="half" idx="1"/>
          </p:nvPr>
        </p:nvSpPr>
        <p:spPr>
          <a:xfrm>
            <a:off x="838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contenido 3"/>
          <p:cNvSpPr>
            <a:spLocks noGrp="1"/>
          </p:cNvSpPr>
          <p:nvPr>
            <p:ph sz="half" idx="2"/>
          </p:nvPr>
        </p:nvSpPr>
        <p:spPr>
          <a:xfrm>
            <a:off x="6172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Marcador de fecha 4"/>
          <p:cNvSpPr>
            <a:spLocks noGrp="1"/>
          </p:cNvSpPr>
          <p:nvPr>
            <p:ph type="dt" sz="half" idx="10"/>
          </p:nvPr>
        </p:nvSpPr>
        <p:spPr/>
        <p:txBody>
          <a:bodyPr/>
          <a:lstStyle/>
          <a:p>
            <a:fld id="{21FA575C-AD8D-46C0-9A94-39EC54E4F52A}" type="datetimeFigureOut">
              <a:rPr lang="en-US" smtClean="0"/>
              <a:t>4/22/2022</a:t>
            </a:fld>
            <a:endParaRPr lang="en-US"/>
          </a:p>
        </p:txBody>
      </p:sp>
      <p:sp>
        <p:nvSpPr>
          <p:cNvPr id="6" name="Marcador de pie de página 5"/>
          <p:cNvSpPr>
            <a:spLocks noGrp="1"/>
          </p:cNvSpPr>
          <p:nvPr>
            <p:ph type="ftr" sz="quarter" idx="11"/>
          </p:nvPr>
        </p:nvSpPr>
        <p:spPr/>
        <p:txBody>
          <a:bodyPr/>
          <a:lstStyle/>
          <a:p>
            <a:endParaRPr lang="en-US"/>
          </a:p>
        </p:txBody>
      </p:sp>
      <p:sp>
        <p:nvSpPr>
          <p:cNvPr id="7" name="Marcador de número de diapositiva 6"/>
          <p:cNvSpPr>
            <a:spLocks noGrp="1"/>
          </p:cNvSpPr>
          <p:nvPr>
            <p:ph type="sldNum" sz="quarter" idx="12"/>
          </p:nvPr>
        </p:nvSpPr>
        <p:spPr/>
        <p:txBody>
          <a:bodyPr/>
          <a:lstStyle/>
          <a:p>
            <a:fld id="{E87BE39D-4538-4593-9373-64657841A753}" type="slidenum">
              <a:rPr lang="en-US" smtClean="0"/>
              <a:t>‹Nº›</a:t>
            </a:fld>
            <a:endParaRPr lang="en-US"/>
          </a:p>
        </p:txBody>
      </p:sp>
    </p:spTree>
    <p:extLst>
      <p:ext uri="{BB962C8B-B14F-4D97-AF65-F5344CB8AC3E}">
        <p14:creationId xmlns:p14="http://schemas.microsoft.com/office/powerpoint/2010/main" val="19097225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n-U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7" name="Marcador de fecha 6"/>
          <p:cNvSpPr>
            <a:spLocks noGrp="1"/>
          </p:cNvSpPr>
          <p:nvPr>
            <p:ph type="dt" sz="half" idx="10"/>
          </p:nvPr>
        </p:nvSpPr>
        <p:spPr/>
        <p:txBody>
          <a:bodyPr/>
          <a:lstStyle/>
          <a:p>
            <a:fld id="{21FA575C-AD8D-46C0-9A94-39EC54E4F52A}" type="datetimeFigureOut">
              <a:rPr lang="en-US" smtClean="0"/>
              <a:t>4/22/2022</a:t>
            </a:fld>
            <a:endParaRPr lang="en-US"/>
          </a:p>
        </p:txBody>
      </p:sp>
      <p:sp>
        <p:nvSpPr>
          <p:cNvPr id="8" name="Marcador de pie de página 7"/>
          <p:cNvSpPr>
            <a:spLocks noGrp="1"/>
          </p:cNvSpPr>
          <p:nvPr>
            <p:ph type="ftr" sz="quarter" idx="11"/>
          </p:nvPr>
        </p:nvSpPr>
        <p:spPr/>
        <p:txBody>
          <a:bodyPr/>
          <a:lstStyle/>
          <a:p>
            <a:endParaRPr lang="en-US"/>
          </a:p>
        </p:txBody>
      </p:sp>
      <p:sp>
        <p:nvSpPr>
          <p:cNvPr id="9" name="Marcador de número de diapositiva 8"/>
          <p:cNvSpPr>
            <a:spLocks noGrp="1"/>
          </p:cNvSpPr>
          <p:nvPr>
            <p:ph type="sldNum" sz="quarter" idx="12"/>
          </p:nvPr>
        </p:nvSpPr>
        <p:spPr/>
        <p:txBody>
          <a:bodyPr/>
          <a:lstStyle/>
          <a:p>
            <a:fld id="{E87BE39D-4538-4593-9373-64657841A753}" type="slidenum">
              <a:rPr lang="en-US" smtClean="0"/>
              <a:t>‹Nº›</a:t>
            </a:fld>
            <a:endParaRPr lang="en-US"/>
          </a:p>
        </p:txBody>
      </p:sp>
    </p:spTree>
    <p:extLst>
      <p:ext uri="{BB962C8B-B14F-4D97-AF65-F5344CB8AC3E}">
        <p14:creationId xmlns:p14="http://schemas.microsoft.com/office/powerpoint/2010/main" val="38269856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n-US"/>
          </a:p>
        </p:txBody>
      </p:sp>
      <p:sp>
        <p:nvSpPr>
          <p:cNvPr id="3" name="Marcador de fecha 2"/>
          <p:cNvSpPr>
            <a:spLocks noGrp="1"/>
          </p:cNvSpPr>
          <p:nvPr>
            <p:ph type="dt" sz="half" idx="10"/>
          </p:nvPr>
        </p:nvSpPr>
        <p:spPr/>
        <p:txBody>
          <a:bodyPr/>
          <a:lstStyle/>
          <a:p>
            <a:fld id="{21FA575C-AD8D-46C0-9A94-39EC54E4F52A}" type="datetimeFigureOut">
              <a:rPr lang="en-US" smtClean="0"/>
              <a:t>4/22/2022</a:t>
            </a:fld>
            <a:endParaRPr lang="en-US"/>
          </a:p>
        </p:txBody>
      </p:sp>
      <p:sp>
        <p:nvSpPr>
          <p:cNvPr id="4" name="Marcador de pie de página 3"/>
          <p:cNvSpPr>
            <a:spLocks noGrp="1"/>
          </p:cNvSpPr>
          <p:nvPr>
            <p:ph type="ftr" sz="quarter" idx="11"/>
          </p:nvPr>
        </p:nvSpPr>
        <p:spPr/>
        <p:txBody>
          <a:bodyPr/>
          <a:lstStyle/>
          <a:p>
            <a:endParaRPr lang="en-US"/>
          </a:p>
        </p:txBody>
      </p:sp>
      <p:sp>
        <p:nvSpPr>
          <p:cNvPr id="5" name="Marcador de número de diapositiva 4"/>
          <p:cNvSpPr>
            <a:spLocks noGrp="1"/>
          </p:cNvSpPr>
          <p:nvPr>
            <p:ph type="sldNum" sz="quarter" idx="12"/>
          </p:nvPr>
        </p:nvSpPr>
        <p:spPr/>
        <p:txBody>
          <a:bodyPr/>
          <a:lstStyle/>
          <a:p>
            <a:fld id="{E87BE39D-4538-4593-9373-64657841A753}" type="slidenum">
              <a:rPr lang="en-US" smtClean="0"/>
              <a:t>‹Nº›</a:t>
            </a:fld>
            <a:endParaRPr lang="en-US"/>
          </a:p>
        </p:txBody>
      </p:sp>
    </p:spTree>
    <p:extLst>
      <p:ext uri="{BB962C8B-B14F-4D97-AF65-F5344CB8AC3E}">
        <p14:creationId xmlns:p14="http://schemas.microsoft.com/office/powerpoint/2010/main" val="10453383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21FA575C-AD8D-46C0-9A94-39EC54E4F52A}" type="datetimeFigureOut">
              <a:rPr lang="en-US" smtClean="0"/>
              <a:t>4/22/2022</a:t>
            </a:fld>
            <a:endParaRPr lang="en-US"/>
          </a:p>
        </p:txBody>
      </p:sp>
      <p:sp>
        <p:nvSpPr>
          <p:cNvPr id="3" name="Marcador de pie de página 2"/>
          <p:cNvSpPr>
            <a:spLocks noGrp="1"/>
          </p:cNvSpPr>
          <p:nvPr>
            <p:ph type="ftr" sz="quarter" idx="11"/>
          </p:nvPr>
        </p:nvSpPr>
        <p:spPr/>
        <p:txBody>
          <a:bodyPr/>
          <a:lstStyle/>
          <a:p>
            <a:endParaRPr lang="en-US"/>
          </a:p>
        </p:txBody>
      </p:sp>
      <p:sp>
        <p:nvSpPr>
          <p:cNvPr id="4" name="Marcador de número de diapositiva 3"/>
          <p:cNvSpPr>
            <a:spLocks noGrp="1"/>
          </p:cNvSpPr>
          <p:nvPr>
            <p:ph type="sldNum" sz="quarter" idx="12"/>
          </p:nvPr>
        </p:nvSpPr>
        <p:spPr/>
        <p:txBody>
          <a:bodyPr/>
          <a:lstStyle/>
          <a:p>
            <a:fld id="{E87BE39D-4538-4593-9373-64657841A753}" type="slidenum">
              <a:rPr lang="en-US" smtClean="0"/>
              <a:t>‹Nº›</a:t>
            </a:fld>
            <a:endParaRPr lang="en-US"/>
          </a:p>
        </p:txBody>
      </p:sp>
    </p:spTree>
    <p:extLst>
      <p:ext uri="{BB962C8B-B14F-4D97-AF65-F5344CB8AC3E}">
        <p14:creationId xmlns:p14="http://schemas.microsoft.com/office/powerpoint/2010/main" val="24791417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21FA575C-AD8D-46C0-9A94-39EC54E4F52A}" type="datetimeFigureOut">
              <a:rPr lang="en-US" smtClean="0"/>
              <a:t>4/22/2022</a:t>
            </a:fld>
            <a:endParaRPr lang="en-US"/>
          </a:p>
        </p:txBody>
      </p:sp>
      <p:sp>
        <p:nvSpPr>
          <p:cNvPr id="6" name="Marcador de pie de página 5"/>
          <p:cNvSpPr>
            <a:spLocks noGrp="1"/>
          </p:cNvSpPr>
          <p:nvPr>
            <p:ph type="ftr" sz="quarter" idx="11"/>
          </p:nvPr>
        </p:nvSpPr>
        <p:spPr/>
        <p:txBody>
          <a:bodyPr/>
          <a:lstStyle/>
          <a:p>
            <a:endParaRPr lang="en-US"/>
          </a:p>
        </p:txBody>
      </p:sp>
      <p:sp>
        <p:nvSpPr>
          <p:cNvPr id="7" name="Marcador de número de diapositiva 6"/>
          <p:cNvSpPr>
            <a:spLocks noGrp="1"/>
          </p:cNvSpPr>
          <p:nvPr>
            <p:ph type="sldNum" sz="quarter" idx="12"/>
          </p:nvPr>
        </p:nvSpPr>
        <p:spPr/>
        <p:txBody>
          <a:bodyPr/>
          <a:lstStyle/>
          <a:p>
            <a:fld id="{E87BE39D-4538-4593-9373-64657841A753}" type="slidenum">
              <a:rPr lang="en-US" smtClean="0"/>
              <a:t>‹Nº›</a:t>
            </a:fld>
            <a:endParaRPr lang="en-US"/>
          </a:p>
        </p:txBody>
      </p:sp>
    </p:spTree>
    <p:extLst>
      <p:ext uri="{BB962C8B-B14F-4D97-AF65-F5344CB8AC3E}">
        <p14:creationId xmlns:p14="http://schemas.microsoft.com/office/powerpoint/2010/main" val="3720441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21FA575C-AD8D-46C0-9A94-39EC54E4F52A}" type="datetimeFigureOut">
              <a:rPr lang="en-US" smtClean="0"/>
              <a:t>4/22/2022</a:t>
            </a:fld>
            <a:endParaRPr lang="en-US"/>
          </a:p>
        </p:txBody>
      </p:sp>
      <p:sp>
        <p:nvSpPr>
          <p:cNvPr id="6" name="Marcador de pie de página 5"/>
          <p:cNvSpPr>
            <a:spLocks noGrp="1"/>
          </p:cNvSpPr>
          <p:nvPr>
            <p:ph type="ftr" sz="quarter" idx="11"/>
          </p:nvPr>
        </p:nvSpPr>
        <p:spPr/>
        <p:txBody>
          <a:bodyPr/>
          <a:lstStyle/>
          <a:p>
            <a:endParaRPr lang="en-US"/>
          </a:p>
        </p:txBody>
      </p:sp>
      <p:sp>
        <p:nvSpPr>
          <p:cNvPr id="7" name="Marcador de número de diapositiva 6"/>
          <p:cNvSpPr>
            <a:spLocks noGrp="1"/>
          </p:cNvSpPr>
          <p:nvPr>
            <p:ph type="sldNum" sz="quarter" idx="12"/>
          </p:nvPr>
        </p:nvSpPr>
        <p:spPr/>
        <p:txBody>
          <a:bodyPr/>
          <a:lstStyle/>
          <a:p>
            <a:fld id="{E87BE39D-4538-4593-9373-64657841A753}" type="slidenum">
              <a:rPr lang="en-US" smtClean="0"/>
              <a:t>‹Nº›</a:t>
            </a:fld>
            <a:endParaRPr lang="en-US"/>
          </a:p>
        </p:txBody>
      </p:sp>
    </p:spTree>
    <p:extLst>
      <p:ext uri="{BB962C8B-B14F-4D97-AF65-F5344CB8AC3E}">
        <p14:creationId xmlns:p14="http://schemas.microsoft.com/office/powerpoint/2010/main" val="19212088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FA575C-AD8D-46C0-9A94-39EC54E4F52A}" type="datetimeFigureOut">
              <a:rPr lang="en-US" smtClean="0"/>
              <a:t>4/22/2022</a:t>
            </a:fld>
            <a:endParaRPr lang="en-U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7BE39D-4538-4593-9373-64657841A753}" type="slidenum">
              <a:rPr lang="en-US" smtClean="0"/>
              <a:t>‹Nº›</a:t>
            </a:fld>
            <a:endParaRPr lang="en-US"/>
          </a:p>
        </p:txBody>
      </p:sp>
    </p:spTree>
    <p:extLst>
      <p:ext uri="{BB962C8B-B14F-4D97-AF65-F5344CB8AC3E}">
        <p14:creationId xmlns:p14="http://schemas.microsoft.com/office/powerpoint/2010/main" val="32803887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Resumen de ATENCION AL USUARIO/KENFFARMAADMON/SABAD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169817"/>
            <a:ext cx="6361611" cy="630936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Gastrocaribe SAS -"/>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56833" y="1802673"/>
            <a:ext cx="1922836" cy="547655"/>
          </a:xfrm>
          <a:prstGeom prst="rect">
            <a:avLst/>
          </a:prstGeom>
          <a:noFill/>
          <a:extLst>
            <a:ext uri="{909E8E84-426E-40DD-AFC4-6F175D3DCCD1}">
              <a14:hiddenFill xmlns:a14="http://schemas.microsoft.com/office/drawing/2010/main">
                <a:solidFill>
                  <a:srgbClr val="FFFFFF"/>
                </a:solidFill>
              </a14:hiddenFill>
            </a:ext>
          </a:extLst>
        </p:spPr>
      </p:pic>
      <p:sp>
        <p:nvSpPr>
          <p:cNvPr id="6" name="CuadroTexto 5"/>
          <p:cNvSpPr txBox="1"/>
          <p:nvPr/>
        </p:nvSpPr>
        <p:spPr>
          <a:xfrm>
            <a:off x="7005917" y="1909481"/>
            <a:ext cx="4325471" cy="3108543"/>
          </a:xfrm>
          <a:prstGeom prst="rect">
            <a:avLst/>
          </a:prstGeom>
          <a:solidFill>
            <a:schemeClr val="accent4">
              <a:lumMod val="40000"/>
              <a:lumOff val="60000"/>
            </a:schemeClr>
          </a:solidFill>
        </p:spPr>
        <p:txBody>
          <a:bodyPr wrap="square" rtlCol="0">
            <a:spAutoFit/>
          </a:bodyPr>
          <a:lstStyle/>
          <a:p>
            <a:pPr algn="ctr"/>
            <a:r>
              <a:rPr lang="es-CO" sz="3200" b="1" dirty="0">
                <a:latin typeface="Arial Black" panose="020B0A04020102020204" pitchFamily="34" charset="0"/>
              </a:rPr>
              <a:t>DERECHO A LA PARTICIPACIÓN SOCIAL Y MECANISMOS</a:t>
            </a:r>
            <a:r>
              <a:rPr lang="es-CO" sz="3200" dirty="0"/>
              <a:t>.</a:t>
            </a:r>
          </a:p>
          <a:p>
            <a:pPr algn="ctr"/>
            <a:endParaRPr lang="es-CO" sz="3200" dirty="0"/>
          </a:p>
          <a:p>
            <a:pPr algn="ctr"/>
            <a:r>
              <a:rPr lang="es-CO" dirty="0"/>
              <a:t>(FUNCIONAMIENTO DEL SIAU, HUMANIZACIÓN Y TRATO DIGNO)</a:t>
            </a:r>
            <a:endParaRPr lang="en-US" dirty="0"/>
          </a:p>
        </p:txBody>
      </p:sp>
    </p:spTree>
    <p:extLst>
      <p:ext uri="{BB962C8B-B14F-4D97-AF65-F5344CB8AC3E}">
        <p14:creationId xmlns:p14="http://schemas.microsoft.com/office/powerpoint/2010/main" val="179816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5722540" y="1567189"/>
            <a:ext cx="6096000" cy="1477328"/>
          </a:xfrm>
          <a:prstGeom prst="rect">
            <a:avLst/>
          </a:prstGeom>
          <a:solidFill>
            <a:schemeClr val="accent1">
              <a:lumMod val="40000"/>
              <a:lumOff val="60000"/>
            </a:schemeClr>
          </a:solidFill>
        </p:spPr>
        <p:txBody>
          <a:bodyPr>
            <a:spAutoFit/>
          </a:bodyPr>
          <a:lstStyle/>
          <a:p>
            <a:pPr algn="ctr"/>
            <a:r>
              <a:rPr lang="es-MX" dirty="0"/>
              <a:t>EL SIAU se considera el enlace entre la institución y los usuarios, utilizado como instrumento para el fortalecimiento de los procesos institucionales, análisis de la información recopilada y seguimiento de los planes de mejora, creando mecanismos para el logro de las metas establecidas. </a:t>
            </a:r>
            <a:endParaRPr lang="en-US" dirty="0"/>
          </a:p>
        </p:txBody>
      </p:sp>
      <p:sp>
        <p:nvSpPr>
          <p:cNvPr id="5" name="Elipse 4"/>
          <p:cNvSpPr/>
          <p:nvPr/>
        </p:nvSpPr>
        <p:spPr>
          <a:xfrm>
            <a:off x="203627" y="1104070"/>
            <a:ext cx="5016137" cy="2403566"/>
          </a:xfrm>
          <a:prstGeom prst="ellipse">
            <a:avLst/>
          </a:prstGeom>
          <a:solidFill>
            <a:schemeClr val="bg1"/>
          </a:solidFill>
          <a:ln w="444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600" dirty="0"/>
              <a:t>se </a:t>
            </a:r>
            <a:r>
              <a:rPr lang="es-MX" sz="1600" dirty="0">
                <a:solidFill>
                  <a:schemeClr val="tx1"/>
                </a:solidFill>
              </a:rPr>
              <a:t>Constituye en un instrumento para verificar y promover el cumplimiento de los deberes y derechos de los usuarios y familiares, e identificar las fallas que se puedan originar durante el proceso de atención</a:t>
            </a:r>
            <a:endParaRPr lang="en-US" sz="1600" dirty="0">
              <a:solidFill>
                <a:schemeClr val="tx1"/>
              </a:solidFill>
            </a:endParaRPr>
          </a:p>
        </p:txBody>
      </p:sp>
      <p:sp>
        <p:nvSpPr>
          <p:cNvPr id="6" name="Rectángulo 5"/>
          <p:cNvSpPr/>
          <p:nvPr/>
        </p:nvSpPr>
        <p:spPr>
          <a:xfrm>
            <a:off x="841048" y="149963"/>
            <a:ext cx="10977492" cy="1354217"/>
          </a:xfrm>
          <a:prstGeom prst="rect">
            <a:avLst/>
          </a:prstGeom>
        </p:spPr>
        <p:txBody>
          <a:bodyPr wrap="none">
            <a:spAutoFit/>
          </a:bodyPr>
          <a:lstStyle/>
          <a:p>
            <a:pPr algn="ctr"/>
            <a:r>
              <a:rPr lang="es-MX" sz="2800" dirty="0">
                <a:latin typeface="Arial Black" panose="020B0A04020102020204" pitchFamily="34" charset="0"/>
              </a:rPr>
              <a:t>SISTEMA DE INFORMACIÓN Y ATENCIÓN AL USUARIO </a:t>
            </a:r>
          </a:p>
          <a:p>
            <a:pPr algn="ctr"/>
            <a:r>
              <a:rPr lang="es-MX" sz="5400" dirty="0">
                <a:latin typeface="Arial Black" panose="020B0A04020102020204" pitchFamily="34" charset="0"/>
              </a:rPr>
              <a:t>(SIAU) </a:t>
            </a:r>
            <a:endParaRPr lang="en-US" sz="5400" dirty="0">
              <a:latin typeface="Arial Black" panose="020B0A04020102020204" pitchFamily="34" charset="0"/>
            </a:endParaRPr>
          </a:p>
        </p:txBody>
      </p:sp>
      <p:sp>
        <p:nvSpPr>
          <p:cNvPr id="7" name="Elipse 6"/>
          <p:cNvSpPr/>
          <p:nvPr/>
        </p:nvSpPr>
        <p:spPr>
          <a:xfrm>
            <a:off x="203627" y="3953435"/>
            <a:ext cx="5134855" cy="2689412"/>
          </a:xfrm>
          <a:prstGeom prst="ellipse">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t>E</a:t>
            </a:r>
            <a:r>
              <a:rPr lang="es-MX" sz="1600" dirty="0">
                <a:solidFill>
                  <a:schemeClr val="tx1"/>
                </a:solidFill>
              </a:rPr>
              <a:t>EL SIAU, es una herramienta que permite proporcionar una adecuada información a los usuarios, identificar sus necesidades, las expectativas y mejorar la calidad de los servicios de salud que se ofertan en la IPS GASTROCARIBE SAS</a:t>
            </a:r>
            <a:endParaRPr lang="en-US" sz="1600" dirty="0">
              <a:solidFill>
                <a:schemeClr val="tx1"/>
              </a:solidFill>
            </a:endParaRPr>
          </a:p>
        </p:txBody>
      </p:sp>
      <p:pic>
        <p:nvPicPr>
          <p:cNvPr id="2050" name="Picture 2" descr="Atención al Cliente en Salud: Hacia una Atención Paciente en Clínicas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22540" y="3254187"/>
            <a:ext cx="6096000" cy="3388659"/>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6" descr="Gastrocaribe SAS -"/>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08965" y="734868"/>
            <a:ext cx="1109575" cy="3160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13973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4935071" y="948690"/>
            <a:ext cx="6898341" cy="5078313"/>
          </a:xfrm>
          <a:prstGeom prst="rect">
            <a:avLst/>
          </a:prstGeom>
        </p:spPr>
        <p:txBody>
          <a:bodyPr wrap="square">
            <a:spAutoFit/>
          </a:bodyPr>
          <a:lstStyle/>
          <a:p>
            <a:pPr marL="285750" indent="-285750">
              <a:buFont typeface="Arial" panose="020B0604020202020204" pitchFamily="34" charset="0"/>
              <a:buChar char="•"/>
            </a:pPr>
            <a:r>
              <a:rPr lang="es-MX" dirty="0"/>
              <a:t>Atender en forma personalizada a los usuarios garantizando la oportuna canalización y resolución de sus consultas </a:t>
            </a:r>
          </a:p>
          <a:p>
            <a:pPr marL="285750" indent="-285750">
              <a:buFont typeface="Arial" panose="020B0604020202020204" pitchFamily="34" charset="0"/>
              <a:buChar char="•"/>
            </a:pPr>
            <a:r>
              <a:rPr lang="es-MX" dirty="0"/>
              <a:t>Brindar atención personalizada y oportuna a los usuarios que requieren información sobre los servicios, horarios y/o procesos de la IPS GASTROCARIBE SAS;</a:t>
            </a:r>
          </a:p>
          <a:p>
            <a:pPr marL="285750" indent="-285750">
              <a:buFont typeface="Arial" panose="020B0604020202020204" pitchFamily="34" charset="0"/>
              <a:buChar char="•"/>
            </a:pPr>
            <a:r>
              <a:rPr lang="es-MX" dirty="0"/>
              <a:t>Educar al usuario sobre el uso correcto de los servicios que brinda la institución.</a:t>
            </a:r>
          </a:p>
          <a:p>
            <a:pPr marL="285750" indent="-285750">
              <a:buFont typeface="Arial" panose="020B0604020202020204" pitchFamily="34" charset="0"/>
              <a:buChar char="•"/>
            </a:pPr>
            <a:r>
              <a:rPr lang="es-MX" dirty="0"/>
              <a:t>Promulgar los derechos y deberes de los usuarios; </a:t>
            </a:r>
          </a:p>
          <a:p>
            <a:pPr marL="285750" indent="-285750">
              <a:buFont typeface="Arial" panose="020B0604020202020204" pitchFamily="34" charset="0"/>
              <a:buChar char="•"/>
            </a:pPr>
            <a:r>
              <a:rPr lang="es-MX" dirty="0"/>
              <a:t>Fortalecer la relación Institución – Usuarios;</a:t>
            </a:r>
          </a:p>
          <a:p>
            <a:pPr marL="285750" indent="-285750">
              <a:buFont typeface="Arial" panose="020B0604020202020204" pitchFamily="34" charset="0"/>
              <a:buChar char="•"/>
            </a:pPr>
            <a:r>
              <a:rPr lang="es-MX" dirty="0"/>
              <a:t>Implementar los programas de educación dirigida a los usuarios y a la asociación de usuarios;</a:t>
            </a:r>
          </a:p>
          <a:p>
            <a:pPr marL="285750" indent="-285750">
              <a:buFont typeface="Arial" panose="020B0604020202020204" pitchFamily="34" charset="0"/>
              <a:buChar char="•"/>
            </a:pPr>
            <a:r>
              <a:rPr lang="es-MX" dirty="0"/>
              <a:t>Idear herramientas para reconocer fallas en la prestación del servicio; </a:t>
            </a:r>
          </a:p>
          <a:p>
            <a:pPr marL="285750" indent="-285750">
              <a:buFont typeface="Arial" panose="020B0604020202020204" pitchFamily="34" charset="0"/>
              <a:buChar char="•"/>
            </a:pPr>
            <a:r>
              <a:rPr lang="es-MX" dirty="0"/>
              <a:t>Diseñar estrategias orientadas a mejorar la calidad en la prestación del servicio;</a:t>
            </a:r>
          </a:p>
          <a:p>
            <a:pPr marL="285750" indent="-285750">
              <a:buFont typeface="Arial" panose="020B0604020202020204" pitchFamily="34" charset="0"/>
              <a:buChar char="•"/>
            </a:pPr>
            <a:r>
              <a:rPr lang="es-MX" dirty="0"/>
              <a:t>Participar en la recepción, clasificación, análisis y respuesta a las peticiones, quejas, reclamos y sugerencias impuestas por los usuarios;</a:t>
            </a:r>
            <a:endParaRPr lang="en-US" dirty="0"/>
          </a:p>
        </p:txBody>
      </p:sp>
      <p:sp>
        <p:nvSpPr>
          <p:cNvPr id="5" name="Rectángulo 4"/>
          <p:cNvSpPr/>
          <p:nvPr/>
        </p:nvSpPr>
        <p:spPr>
          <a:xfrm>
            <a:off x="2812479" y="58847"/>
            <a:ext cx="7856446" cy="830997"/>
          </a:xfrm>
          <a:prstGeom prst="rect">
            <a:avLst/>
          </a:prstGeom>
        </p:spPr>
        <p:txBody>
          <a:bodyPr wrap="none">
            <a:spAutoFit/>
          </a:bodyPr>
          <a:lstStyle/>
          <a:p>
            <a:r>
              <a:rPr lang="es-MX" sz="4800" dirty="0">
                <a:solidFill>
                  <a:srgbClr val="0070C0"/>
                </a:solidFill>
                <a:latin typeface="Arial Black" panose="020B0A04020102020204" pitchFamily="34" charset="0"/>
              </a:rPr>
              <a:t>FUNCIONES DEL SIAU </a:t>
            </a:r>
            <a:endParaRPr lang="en-US" sz="4800" dirty="0">
              <a:solidFill>
                <a:srgbClr val="0070C0"/>
              </a:solidFill>
              <a:latin typeface="Arial Black" panose="020B0A04020102020204" pitchFamily="34" charset="0"/>
            </a:endParaRPr>
          </a:p>
        </p:txBody>
      </p:sp>
      <p:pic>
        <p:nvPicPr>
          <p:cNvPr id="4098" name="Picture 2" descr="Información de interés Ilustración servicios sanitarios Hospital Llamadas  desde el exterior Todas las habitaciones están equipadas con teléfono y  televisión. Los teléfonos existentes en los controles de enfermería son  para comunicaciones internas. No se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3546" y="889844"/>
            <a:ext cx="4581525" cy="541682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Gastrocaribe SAS -"/>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10576" y="6085849"/>
            <a:ext cx="1922836" cy="5476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879747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9265025" y="2798100"/>
            <a:ext cx="2926975" cy="1169551"/>
          </a:xfrm>
          <a:prstGeom prst="rect">
            <a:avLst/>
          </a:prstGeom>
        </p:spPr>
        <p:txBody>
          <a:bodyPr wrap="square">
            <a:spAutoFit/>
          </a:bodyPr>
          <a:lstStyle/>
          <a:p>
            <a:r>
              <a:rPr lang="es-MX" sz="1400" dirty="0"/>
              <a:t> CANALES DE RECEPCION DE PQRSF </a:t>
            </a:r>
          </a:p>
          <a:p>
            <a:pPr marL="285750" indent="-285750">
              <a:buFont typeface="Arial" panose="020B0604020202020204" pitchFamily="34" charset="0"/>
              <a:buChar char="•"/>
            </a:pPr>
            <a:r>
              <a:rPr lang="es-MX" sz="1400" dirty="0"/>
              <a:t>Por medio del buzón  ubicado en el área de la IPS</a:t>
            </a:r>
          </a:p>
          <a:p>
            <a:pPr marL="285750" indent="-285750">
              <a:buFont typeface="Arial" panose="020B0604020202020204" pitchFamily="34" charset="0"/>
              <a:buChar char="•"/>
            </a:pPr>
            <a:r>
              <a:rPr lang="es-MX" sz="1400" dirty="0"/>
              <a:t>Virtual: Por medio de correo electrónico establecido por la IPS</a:t>
            </a:r>
          </a:p>
        </p:txBody>
      </p:sp>
      <p:sp>
        <p:nvSpPr>
          <p:cNvPr id="5" name="Rectángulo 4"/>
          <p:cNvSpPr/>
          <p:nvPr/>
        </p:nvSpPr>
        <p:spPr>
          <a:xfrm>
            <a:off x="555662" y="1005207"/>
            <a:ext cx="11447930" cy="646331"/>
          </a:xfrm>
          <a:prstGeom prst="rect">
            <a:avLst/>
          </a:prstGeom>
          <a:solidFill>
            <a:schemeClr val="accent5">
              <a:lumMod val="75000"/>
            </a:schemeClr>
          </a:solidFill>
        </p:spPr>
        <p:txBody>
          <a:bodyPr wrap="square">
            <a:spAutoFit/>
          </a:bodyPr>
          <a:lstStyle/>
          <a:p>
            <a:pPr algn="ctr"/>
            <a:r>
              <a:rPr lang="es-MX" dirty="0">
                <a:solidFill>
                  <a:schemeClr val="bg1"/>
                </a:solidFill>
              </a:rPr>
              <a:t>LA IPS GASTROCARIBE SAS en aras de garantizar al usuario un trato cálido una vez este ingrese en cada una de los servicios, define las siguientes estrategias para garantizar la mejor atención a sus usuarios. </a:t>
            </a:r>
            <a:endParaRPr lang="en-US" dirty="0">
              <a:solidFill>
                <a:schemeClr val="bg1"/>
              </a:solidFill>
            </a:endParaRPr>
          </a:p>
        </p:txBody>
      </p:sp>
      <p:sp>
        <p:nvSpPr>
          <p:cNvPr id="6" name="Rectángulo 5"/>
          <p:cNvSpPr/>
          <p:nvPr/>
        </p:nvSpPr>
        <p:spPr>
          <a:xfrm>
            <a:off x="1121417" y="474240"/>
            <a:ext cx="10558468" cy="461665"/>
          </a:xfrm>
          <a:prstGeom prst="rect">
            <a:avLst/>
          </a:prstGeom>
        </p:spPr>
        <p:txBody>
          <a:bodyPr wrap="none">
            <a:spAutoFit/>
          </a:bodyPr>
          <a:lstStyle/>
          <a:p>
            <a:r>
              <a:rPr lang="es-MX" sz="2400" dirty="0">
                <a:solidFill>
                  <a:srgbClr val="002060"/>
                </a:solidFill>
                <a:latin typeface="Arial Black" panose="020B0A04020102020204" pitchFamily="34" charset="0"/>
              </a:rPr>
              <a:t>ESTRATEGIAS DEFINIDAS PARA LA ATENCIÓN DEL USUARIO </a:t>
            </a:r>
          </a:p>
        </p:txBody>
      </p:sp>
      <p:sp>
        <p:nvSpPr>
          <p:cNvPr id="7" name="Rectángulo 6"/>
          <p:cNvSpPr/>
          <p:nvPr/>
        </p:nvSpPr>
        <p:spPr>
          <a:xfrm>
            <a:off x="555662" y="1976718"/>
            <a:ext cx="3801185" cy="2447364"/>
          </a:xfrm>
          <a:prstGeom prst="rect">
            <a:avLst/>
          </a:prstGeom>
          <a:solidFill>
            <a:schemeClr val="bg1"/>
          </a:solidFill>
          <a:ln w="539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b="1" dirty="0">
                <a:solidFill>
                  <a:schemeClr val="tx1"/>
                </a:solidFill>
              </a:rPr>
              <a:t>Trato Digno a los Usuarios</a:t>
            </a:r>
            <a:r>
              <a:rPr lang="es-MX" dirty="0">
                <a:solidFill>
                  <a:schemeClr val="tx1"/>
                </a:solidFill>
              </a:rPr>
              <a:t>: Es obligación de todos los funcionarios y/o trabajadores ofrecer un trato digno, respetando mi privacidad, ser llamado por mi nombre y atendido con amabilidad. a los usuarios que acudan a solicitar servicios</a:t>
            </a:r>
            <a:r>
              <a:rPr lang="es-MX" dirty="0"/>
              <a:t>.</a:t>
            </a:r>
            <a:endParaRPr lang="en-US" dirty="0"/>
          </a:p>
        </p:txBody>
      </p:sp>
      <p:sp>
        <p:nvSpPr>
          <p:cNvPr id="8" name="Rectángulo 7"/>
          <p:cNvSpPr/>
          <p:nvPr/>
        </p:nvSpPr>
        <p:spPr>
          <a:xfrm>
            <a:off x="555662" y="4639236"/>
            <a:ext cx="3801185" cy="1425772"/>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b="1" dirty="0">
                <a:solidFill>
                  <a:schemeClr val="tx1"/>
                </a:solidFill>
              </a:rPr>
              <a:t>Atención segura y de calidad.</a:t>
            </a:r>
            <a:r>
              <a:rPr lang="es-MX" dirty="0">
                <a:solidFill>
                  <a:schemeClr val="tx1"/>
                </a:solidFill>
              </a:rPr>
              <a:t> Consultar o reclamar respecto de la atención en salud recibida y obtener respuesta oportuna.</a:t>
            </a:r>
            <a:endParaRPr lang="en-US" dirty="0">
              <a:solidFill>
                <a:schemeClr val="tx1"/>
              </a:solidFill>
            </a:endParaRPr>
          </a:p>
        </p:txBody>
      </p:sp>
      <p:sp>
        <p:nvSpPr>
          <p:cNvPr id="9" name="Rectángulo 8"/>
          <p:cNvSpPr/>
          <p:nvPr/>
        </p:nvSpPr>
        <p:spPr>
          <a:xfrm>
            <a:off x="4814047" y="1976718"/>
            <a:ext cx="4208929" cy="2299447"/>
          </a:xfrm>
          <a:prstGeom prst="rect">
            <a:avLst/>
          </a:prstGeom>
          <a:solidFill>
            <a:schemeClr val="bg1"/>
          </a:solidFill>
          <a:ln w="476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b="1" dirty="0">
                <a:solidFill>
                  <a:schemeClr val="tx1"/>
                </a:solidFill>
              </a:rPr>
              <a:t>Solución de peticiones, quejas y reclamos</a:t>
            </a:r>
            <a:r>
              <a:rPr lang="es-MX" dirty="0">
                <a:solidFill>
                  <a:schemeClr val="tx1"/>
                </a:solidFill>
              </a:rPr>
              <a:t>: A las solicitudes de atención en salud, ya sea presentadas directamente o a través de terceros, brindando soluciones a la petición o queja realizada del servicio requerido, para satisfacer integralmente la necesidad planteada por el usuario</a:t>
            </a:r>
            <a:endParaRPr lang="en-US" dirty="0">
              <a:solidFill>
                <a:schemeClr val="tx1"/>
              </a:solidFill>
            </a:endParaRPr>
          </a:p>
        </p:txBody>
      </p:sp>
      <p:sp>
        <p:nvSpPr>
          <p:cNvPr id="14" name="Flecha abajo 13"/>
          <p:cNvSpPr/>
          <p:nvPr/>
        </p:nvSpPr>
        <p:spPr>
          <a:xfrm>
            <a:off x="10287000" y="2366682"/>
            <a:ext cx="564776" cy="33617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Conector recto 15"/>
          <p:cNvCxnSpPr>
            <a:endCxn id="14" idx="0"/>
          </p:cNvCxnSpPr>
          <p:nvPr/>
        </p:nvCxnSpPr>
        <p:spPr>
          <a:xfrm>
            <a:off x="9022976" y="2366682"/>
            <a:ext cx="1546412" cy="0"/>
          </a:xfrm>
          <a:prstGeom prst="line">
            <a:avLst/>
          </a:prstGeom>
          <a:ln w="66675"/>
        </p:spPr>
        <p:style>
          <a:lnRef idx="1">
            <a:schemeClr val="accent1"/>
          </a:lnRef>
          <a:fillRef idx="0">
            <a:schemeClr val="accent1"/>
          </a:fillRef>
          <a:effectRef idx="0">
            <a:schemeClr val="accent1"/>
          </a:effectRef>
          <a:fontRef idx="minor">
            <a:schemeClr val="tx1"/>
          </a:fontRef>
        </p:style>
      </p:cxnSp>
      <p:pic>
        <p:nvPicPr>
          <p:cNvPr id="5122" name="Picture 2" descr="Atención primaria en salud - OPS/OMS | Organización Panamericana de la Salu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029199" y="4424082"/>
            <a:ext cx="6871448" cy="2114348"/>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6" descr="Gastrocaribe SAS -"/>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84480" y="6264602"/>
            <a:ext cx="1922836" cy="5476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754069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1653988" y="255494"/>
            <a:ext cx="9479262" cy="707886"/>
          </a:xfrm>
          <a:prstGeom prst="rect">
            <a:avLst/>
          </a:prstGeom>
          <a:noFill/>
        </p:spPr>
        <p:txBody>
          <a:bodyPr wrap="none" rtlCol="0">
            <a:spAutoFit/>
          </a:bodyPr>
          <a:lstStyle/>
          <a:p>
            <a:r>
              <a:rPr lang="es-CO" sz="4000" b="1" dirty="0">
                <a:solidFill>
                  <a:schemeClr val="accent1">
                    <a:lumMod val="50000"/>
                  </a:schemeClr>
                </a:solidFill>
                <a:latin typeface="Arial Black" panose="020B0A04020102020204" pitchFamily="34" charset="0"/>
              </a:rPr>
              <a:t>HUMANIZACIÓN Y TRATO DIGNO</a:t>
            </a:r>
            <a:endParaRPr lang="en-US" sz="4000" b="1" dirty="0">
              <a:solidFill>
                <a:schemeClr val="accent1">
                  <a:lumMod val="50000"/>
                </a:schemeClr>
              </a:solidFill>
              <a:latin typeface="Arial Black" panose="020B0A04020102020204" pitchFamily="34" charset="0"/>
            </a:endParaRPr>
          </a:p>
        </p:txBody>
      </p:sp>
      <p:pic>
        <p:nvPicPr>
          <p:cNvPr id="1030" name="Picture 6" descr="Médico Con Paciente Icono De Dibujos Animados Ilustración Vectorial Diseño  Gráfico Salud Y Asistencia Sanitaria Ilustraciones Svg, Vectoriales, Clip  Art Vectorizado Libre De Derechos. Image 9537113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796929" y="1707777"/>
            <a:ext cx="3872753" cy="3872753"/>
          </a:xfrm>
          <a:prstGeom prst="rect">
            <a:avLst/>
          </a:prstGeom>
          <a:noFill/>
          <a:extLst>
            <a:ext uri="{909E8E84-426E-40DD-AFC4-6F175D3DCCD1}">
              <a14:hiddenFill xmlns:a14="http://schemas.microsoft.com/office/drawing/2010/main">
                <a:solidFill>
                  <a:srgbClr val="FFFFFF"/>
                </a:solidFill>
              </a14:hiddenFill>
            </a:ext>
          </a:extLst>
        </p:spPr>
      </p:pic>
      <p:sp>
        <p:nvSpPr>
          <p:cNvPr id="5" name="Rectángulo 4"/>
          <p:cNvSpPr/>
          <p:nvPr/>
        </p:nvSpPr>
        <p:spPr>
          <a:xfrm>
            <a:off x="762000" y="2160512"/>
            <a:ext cx="6096000" cy="923330"/>
          </a:xfrm>
          <a:prstGeom prst="rect">
            <a:avLst/>
          </a:prstGeom>
          <a:solidFill>
            <a:schemeClr val="accent5">
              <a:lumMod val="50000"/>
            </a:schemeClr>
          </a:solidFill>
        </p:spPr>
        <p:txBody>
          <a:bodyPr>
            <a:spAutoFit/>
          </a:bodyPr>
          <a:lstStyle/>
          <a:p>
            <a:pPr algn="ctr"/>
            <a:r>
              <a:rPr lang="es-MX" dirty="0">
                <a:solidFill>
                  <a:schemeClr val="bg1"/>
                </a:solidFill>
              </a:rPr>
              <a:t>Requiere lideres que se caractericen por generar cambios en los comportamientos y actitudes de las personas, promoviendo el bienestar integral a partir del trato humanizado</a:t>
            </a:r>
            <a:endParaRPr lang="en-US" dirty="0">
              <a:solidFill>
                <a:schemeClr val="bg1"/>
              </a:solidFill>
            </a:endParaRPr>
          </a:p>
        </p:txBody>
      </p:sp>
      <p:sp>
        <p:nvSpPr>
          <p:cNvPr id="6" name="CuadroTexto 5"/>
          <p:cNvSpPr txBox="1"/>
          <p:nvPr/>
        </p:nvSpPr>
        <p:spPr>
          <a:xfrm>
            <a:off x="1997901" y="1377280"/>
            <a:ext cx="3624197" cy="369332"/>
          </a:xfrm>
          <a:prstGeom prst="rect">
            <a:avLst/>
          </a:prstGeom>
          <a:noFill/>
        </p:spPr>
        <p:txBody>
          <a:bodyPr wrap="none" rtlCol="0">
            <a:spAutoFit/>
          </a:bodyPr>
          <a:lstStyle/>
          <a:p>
            <a:r>
              <a:rPr lang="es-CO" b="1" dirty="0">
                <a:latin typeface="Arial Black" panose="020B0A04020102020204" pitchFamily="34" charset="0"/>
              </a:rPr>
              <a:t>HUMANIZACIÓN EN SALUD</a:t>
            </a:r>
            <a:endParaRPr lang="en-US" b="1" dirty="0">
              <a:latin typeface="Arial Black" panose="020B0A04020102020204" pitchFamily="34" charset="0"/>
            </a:endParaRPr>
          </a:p>
        </p:txBody>
      </p:sp>
      <p:sp>
        <p:nvSpPr>
          <p:cNvPr id="7" name="Flecha abajo 6"/>
          <p:cNvSpPr/>
          <p:nvPr/>
        </p:nvSpPr>
        <p:spPr>
          <a:xfrm>
            <a:off x="3567952" y="1746612"/>
            <a:ext cx="242047" cy="295835"/>
          </a:xfrm>
          <a:prstGeom prst="downArrow">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ángulo 7"/>
          <p:cNvSpPr/>
          <p:nvPr/>
        </p:nvSpPr>
        <p:spPr>
          <a:xfrm>
            <a:off x="761999" y="4103202"/>
            <a:ext cx="6096000" cy="1477328"/>
          </a:xfrm>
          <a:prstGeom prst="rect">
            <a:avLst/>
          </a:prstGeom>
          <a:solidFill>
            <a:schemeClr val="accent5">
              <a:lumMod val="60000"/>
              <a:lumOff val="40000"/>
            </a:schemeClr>
          </a:solidFill>
        </p:spPr>
        <p:txBody>
          <a:bodyPr>
            <a:spAutoFit/>
          </a:bodyPr>
          <a:lstStyle/>
          <a:p>
            <a:r>
              <a:rPr lang="es-MX" dirty="0"/>
              <a:t>Orientar la actuación del personal de la salud hacia el servicio del paciente considerándolo en su globalidad, ofreciendo una asistencia integral con calidez y competencia, que responda a las dimensiones física, emocional, social y espiritual de las personas.</a:t>
            </a:r>
            <a:endParaRPr lang="en-US" dirty="0"/>
          </a:p>
        </p:txBody>
      </p:sp>
      <p:sp>
        <p:nvSpPr>
          <p:cNvPr id="12" name="CuadroTexto 11"/>
          <p:cNvSpPr txBox="1"/>
          <p:nvPr/>
        </p:nvSpPr>
        <p:spPr>
          <a:xfrm>
            <a:off x="2475345" y="3230308"/>
            <a:ext cx="2185214" cy="369332"/>
          </a:xfrm>
          <a:prstGeom prst="rect">
            <a:avLst/>
          </a:prstGeom>
          <a:noFill/>
        </p:spPr>
        <p:txBody>
          <a:bodyPr wrap="none" rtlCol="0">
            <a:spAutoFit/>
          </a:bodyPr>
          <a:lstStyle/>
          <a:p>
            <a:r>
              <a:rPr lang="es-CO" b="1" dirty="0">
                <a:latin typeface="Arial Black" panose="020B0A04020102020204" pitchFamily="34" charset="0"/>
              </a:rPr>
              <a:t>HUMANIZAR ES</a:t>
            </a:r>
            <a:endParaRPr lang="en-US" b="1" dirty="0">
              <a:latin typeface="Arial Black" panose="020B0A04020102020204" pitchFamily="34" charset="0"/>
            </a:endParaRPr>
          </a:p>
        </p:txBody>
      </p:sp>
      <p:sp>
        <p:nvSpPr>
          <p:cNvPr id="13" name="Flecha abajo 12"/>
          <p:cNvSpPr/>
          <p:nvPr/>
        </p:nvSpPr>
        <p:spPr>
          <a:xfrm>
            <a:off x="3451408" y="3670984"/>
            <a:ext cx="242047" cy="295835"/>
          </a:xfrm>
          <a:prstGeom prst="downArrow">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6" descr="Gastrocaribe SAS -"/>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10576" y="6085849"/>
            <a:ext cx="1922836" cy="5476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324714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entágono 5"/>
          <p:cNvSpPr/>
          <p:nvPr/>
        </p:nvSpPr>
        <p:spPr>
          <a:xfrm>
            <a:off x="712695" y="1331260"/>
            <a:ext cx="5768788" cy="5338482"/>
          </a:xfrm>
          <a:prstGeom prst="homePlate">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Font typeface="Arial" panose="020B0604020202020204" pitchFamily="34" charset="0"/>
              <a:buChar char="•"/>
            </a:pPr>
            <a:r>
              <a:rPr lang="es-MX" sz="2000" dirty="0"/>
              <a:t>Reconocer la diferencia en los Usuarios.</a:t>
            </a:r>
          </a:p>
          <a:p>
            <a:pPr marL="285750" indent="-285750" algn="ctr">
              <a:buFont typeface="Arial" panose="020B0604020202020204" pitchFamily="34" charset="0"/>
              <a:buChar char="•"/>
            </a:pPr>
            <a:r>
              <a:rPr lang="es-MX" sz="2000" dirty="0"/>
              <a:t>Brindar atención personalizada</a:t>
            </a:r>
          </a:p>
          <a:p>
            <a:pPr marL="285750" indent="-285750" algn="ctr">
              <a:buFont typeface="Arial" panose="020B0604020202020204" pitchFamily="34" charset="0"/>
              <a:buChar char="•"/>
            </a:pPr>
            <a:r>
              <a:rPr lang="es-MX" sz="2000" dirty="0"/>
              <a:t>Utilizar un lenguaje sencillo y comprensible </a:t>
            </a:r>
          </a:p>
          <a:p>
            <a:pPr marL="285750" indent="-285750" algn="ctr">
              <a:buFont typeface="Arial" panose="020B0604020202020204" pitchFamily="34" charset="0"/>
              <a:buChar char="•"/>
            </a:pPr>
            <a:r>
              <a:rPr lang="es-MX" sz="2000" dirty="0"/>
              <a:t>Mostrar salidas, alternativas </a:t>
            </a:r>
          </a:p>
          <a:p>
            <a:pPr marL="285750" indent="-285750" algn="ctr">
              <a:buFont typeface="Arial" panose="020B0604020202020204" pitchFamily="34" charset="0"/>
              <a:buChar char="•"/>
            </a:pPr>
            <a:r>
              <a:rPr lang="es-MX" sz="2000" dirty="0"/>
              <a:t>Ser sensible </a:t>
            </a:r>
          </a:p>
          <a:p>
            <a:pPr marL="285750" indent="-285750" algn="ctr">
              <a:buFont typeface="Arial" panose="020B0604020202020204" pitchFamily="34" charset="0"/>
              <a:buChar char="•"/>
            </a:pPr>
            <a:r>
              <a:rPr lang="es-MX" sz="2000" dirty="0"/>
              <a:t>Ser cálido </a:t>
            </a:r>
          </a:p>
          <a:p>
            <a:pPr marL="285750" indent="-285750" algn="ctr">
              <a:buFont typeface="Arial" panose="020B0604020202020204" pitchFamily="34" charset="0"/>
              <a:buChar char="•"/>
            </a:pPr>
            <a:r>
              <a:rPr lang="es-MX" sz="2000" dirty="0"/>
              <a:t>Ponerse en los zapatos del Otro</a:t>
            </a:r>
            <a:endParaRPr lang="en-US" sz="2000" dirty="0"/>
          </a:p>
        </p:txBody>
      </p:sp>
      <p:sp>
        <p:nvSpPr>
          <p:cNvPr id="7" name="CuadroTexto 6"/>
          <p:cNvSpPr txBox="1"/>
          <p:nvPr/>
        </p:nvSpPr>
        <p:spPr>
          <a:xfrm>
            <a:off x="1398495" y="605118"/>
            <a:ext cx="9147441" cy="369332"/>
          </a:xfrm>
          <a:prstGeom prst="rect">
            <a:avLst/>
          </a:prstGeom>
          <a:noFill/>
        </p:spPr>
        <p:txBody>
          <a:bodyPr wrap="none" rtlCol="0">
            <a:spAutoFit/>
          </a:bodyPr>
          <a:lstStyle/>
          <a:p>
            <a:r>
              <a:rPr lang="es-CO" b="1" dirty="0"/>
              <a:t>COMO PERSONAL ADMINISTRATIVO Y DE SALUD DE GASTROCARIBE SAS DEBEMOS CONOCER:</a:t>
            </a:r>
            <a:endParaRPr lang="en-US" b="1" dirty="0"/>
          </a:p>
        </p:txBody>
      </p:sp>
      <p:sp>
        <p:nvSpPr>
          <p:cNvPr id="8" name="AutoShape 2" descr="Trato Humanizado en Salud"/>
          <p:cNvSpPr>
            <a:spLocks noChangeAspect="1" noChangeArrowheads="1"/>
          </p:cNvSpPr>
          <p:nvPr/>
        </p:nvSpPr>
        <p:spPr bwMode="auto">
          <a:xfrm>
            <a:off x="3213467" y="2502081"/>
            <a:ext cx="178366" cy="178367"/>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6148" name="Picture 4" descr="La importancia del buen trato a los pacientes – El Señorial Centro de  Imágen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42981" y="2151529"/>
            <a:ext cx="5016551" cy="3338794"/>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Gastrocaribe SAS -"/>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10576" y="6085849"/>
            <a:ext cx="1922836" cy="5476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166061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4065494" y="533707"/>
            <a:ext cx="8018929" cy="923330"/>
          </a:xfrm>
          <a:prstGeom prst="rect">
            <a:avLst/>
          </a:prstGeom>
          <a:solidFill>
            <a:schemeClr val="accent4">
              <a:lumMod val="40000"/>
              <a:lumOff val="60000"/>
            </a:schemeClr>
          </a:solidFill>
        </p:spPr>
        <p:txBody>
          <a:bodyPr wrap="square">
            <a:spAutoFit/>
          </a:bodyPr>
          <a:lstStyle/>
          <a:p>
            <a:pPr algn="ctr"/>
            <a:r>
              <a:rPr lang="es-MX" dirty="0"/>
              <a:t>Las personas atendidas identifican la calidad de nuestros servicios a través de su propia experiencia humana: Su expectativa es recibir un trato adecuado, digno y humano.</a:t>
            </a:r>
            <a:endParaRPr lang="en-US" dirty="0"/>
          </a:p>
        </p:txBody>
      </p:sp>
      <p:sp>
        <p:nvSpPr>
          <p:cNvPr id="5" name="CuadroTexto 4"/>
          <p:cNvSpPr txBox="1"/>
          <p:nvPr/>
        </p:nvSpPr>
        <p:spPr>
          <a:xfrm>
            <a:off x="0" y="979983"/>
            <a:ext cx="3962400" cy="954107"/>
          </a:xfrm>
          <a:prstGeom prst="rect">
            <a:avLst/>
          </a:prstGeom>
          <a:noFill/>
        </p:spPr>
        <p:txBody>
          <a:bodyPr wrap="square" rtlCol="0">
            <a:spAutoFit/>
          </a:bodyPr>
          <a:lstStyle/>
          <a:p>
            <a:pPr algn="ctr"/>
            <a:r>
              <a:rPr lang="es-CO" sz="2800" b="1" dirty="0">
                <a:latin typeface="Arial Black" panose="020B0A04020102020204" pitchFamily="34" charset="0"/>
              </a:rPr>
              <a:t>DEBEMOS TENER EN CUENTA:</a:t>
            </a:r>
            <a:endParaRPr lang="en-US" sz="2800" b="1" dirty="0">
              <a:latin typeface="Arial Black" panose="020B0A04020102020204" pitchFamily="34" charset="0"/>
            </a:endParaRPr>
          </a:p>
        </p:txBody>
      </p:sp>
      <p:sp>
        <p:nvSpPr>
          <p:cNvPr id="6" name="Rectángulo 5"/>
          <p:cNvSpPr/>
          <p:nvPr/>
        </p:nvSpPr>
        <p:spPr>
          <a:xfrm>
            <a:off x="4065493" y="1618553"/>
            <a:ext cx="8018929" cy="646331"/>
          </a:xfrm>
          <a:prstGeom prst="rect">
            <a:avLst/>
          </a:prstGeom>
          <a:solidFill>
            <a:schemeClr val="accent2">
              <a:lumMod val="40000"/>
              <a:lumOff val="60000"/>
            </a:schemeClr>
          </a:solidFill>
        </p:spPr>
        <p:txBody>
          <a:bodyPr wrap="square">
            <a:spAutoFit/>
          </a:bodyPr>
          <a:lstStyle/>
          <a:p>
            <a:pPr algn="ctr"/>
            <a:r>
              <a:rPr lang="es-MX" dirty="0"/>
              <a:t>La capacidad de respuesta mide la capacidad para responder a las expectativas de los usuarios – su satisfacción o insatisfacción con el trato recibido</a:t>
            </a:r>
            <a:endParaRPr lang="en-US" dirty="0"/>
          </a:p>
        </p:txBody>
      </p:sp>
      <p:cxnSp>
        <p:nvCxnSpPr>
          <p:cNvPr id="9" name="Conector recto de flecha 8"/>
          <p:cNvCxnSpPr/>
          <p:nvPr/>
        </p:nvCxnSpPr>
        <p:spPr>
          <a:xfrm flipV="1">
            <a:off x="3711388" y="1143000"/>
            <a:ext cx="255494" cy="314037"/>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Conector recto de flecha 9"/>
          <p:cNvCxnSpPr/>
          <p:nvPr/>
        </p:nvCxnSpPr>
        <p:spPr>
          <a:xfrm>
            <a:off x="3711388" y="1618553"/>
            <a:ext cx="354105" cy="156459"/>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 name="CuadroTexto 13"/>
          <p:cNvSpPr txBox="1"/>
          <p:nvPr/>
        </p:nvSpPr>
        <p:spPr>
          <a:xfrm>
            <a:off x="-112059" y="2641844"/>
            <a:ext cx="12304059" cy="523220"/>
          </a:xfrm>
          <a:prstGeom prst="rect">
            <a:avLst/>
          </a:prstGeom>
          <a:noFill/>
        </p:spPr>
        <p:txBody>
          <a:bodyPr wrap="square" rtlCol="0">
            <a:spAutoFit/>
          </a:bodyPr>
          <a:lstStyle/>
          <a:p>
            <a:pPr algn="ctr"/>
            <a:r>
              <a:rPr lang="es-CO" sz="2800" b="1" dirty="0">
                <a:solidFill>
                  <a:schemeClr val="accent5">
                    <a:lumMod val="50000"/>
                  </a:schemeClr>
                </a:solidFill>
                <a:latin typeface="Arial Black" panose="020B0A04020102020204" pitchFamily="34" charset="0"/>
              </a:rPr>
              <a:t>TENGAMOS EN CUENTA LAS SIGUIENTES HABILIDADES</a:t>
            </a:r>
            <a:endParaRPr lang="en-US" sz="2800" b="1" dirty="0">
              <a:solidFill>
                <a:schemeClr val="accent5">
                  <a:lumMod val="50000"/>
                </a:schemeClr>
              </a:solidFill>
              <a:latin typeface="Arial Black" panose="020B0A04020102020204" pitchFamily="34" charset="0"/>
            </a:endParaRPr>
          </a:p>
        </p:txBody>
      </p:sp>
      <p:sp>
        <p:nvSpPr>
          <p:cNvPr id="15" name="Rectángulo redondeado 14"/>
          <p:cNvSpPr/>
          <p:nvPr/>
        </p:nvSpPr>
        <p:spPr>
          <a:xfrm>
            <a:off x="712694" y="3576918"/>
            <a:ext cx="2998694" cy="130436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a:solidFill>
                  <a:schemeClr val="tx1"/>
                </a:solidFill>
              </a:rPr>
              <a:t>CAPACIDAD DE </a:t>
            </a:r>
          </a:p>
          <a:p>
            <a:pPr algn="ctr"/>
            <a:r>
              <a:rPr lang="es-CO" b="1" dirty="0">
                <a:solidFill>
                  <a:schemeClr val="tx1"/>
                </a:solidFill>
              </a:rPr>
              <a:t>ORIENTAR Y ASESORAR</a:t>
            </a:r>
            <a:endParaRPr lang="en-US" b="1" dirty="0">
              <a:solidFill>
                <a:schemeClr val="tx1"/>
              </a:solidFill>
            </a:endParaRPr>
          </a:p>
        </p:txBody>
      </p:sp>
      <p:sp>
        <p:nvSpPr>
          <p:cNvPr id="16" name="Rectángulo redondeado 15"/>
          <p:cNvSpPr/>
          <p:nvPr/>
        </p:nvSpPr>
        <p:spPr>
          <a:xfrm>
            <a:off x="8148917" y="5140736"/>
            <a:ext cx="2998694" cy="130436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a:solidFill>
                  <a:schemeClr val="tx1"/>
                </a:solidFill>
              </a:rPr>
              <a:t>RAZONAMIENTO Y PERSUASIÓN</a:t>
            </a:r>
            <a:endParaRPr lang="en-US" b="1" dirty="0">
              <a:solidFill>
                <a:schemeClr val="tx1"/>
              </a:solidFill>
            </a:endParaRPr>
          </a:p>
        </p:txBody>
      </p:sp>
      <p:sp>
        <p:nvSpPr>
          <p:cNvPr id="17" name="Rectángulo redondeado 16"/>
          <p:cNvSpPr/>
          <p:nvPr/>
        </p:nvSpPr>
        <p:spPr>
          <a:xfrm>
            <a:off x="4338917" y="3576918"/>
            <a:ext cx="2998694" cy="130436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a:solidFill>
                  <a:schemeClr val="tx1"/>
                </a:solidFill>
              </a:rPr>
              <a:t>SENSIBILIDAD Y COMPRENSIÓN</a:t>
            </a:r>
            <a:endParaRPr lang="en-US" b="1" dirty="0">
              <a:solidFill>
                <a:schemeClr val="tx1"/>
              </a:solidFill>
            </a:endParaRPr>
          </a:p>
        </p:txBody>
      </p:sp>
      <p:sp>
        <p:nvSpPr>
          <p:cNvPr id="18" name="Rectángulo redondeado 17"/>
          <p:cNvSpPr/>
          <p:nvPr/>
        </p:nvSpPr>
        <p:spPr>
          <a:xfrm>
            <a:off x="712694" y="5293136"/>
            <a:ext cx="2998694" cy="130436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a:solidFill>
                  <a:schemeClr val="tx1"/>
                </a:solidFill>
              </a:rPr>
              <a:t>CAPACIDAD DE ESCUCHA</a:t>
            </a:r>
            <a:endParaRPr lang="en-US" b="1" dirty="0">
              <a:solidFill>
                <a:schemeClr val="tx1"/>
              </a:solidFill>
            </a:endParaRPr>
          </a:p>
        </p:txBody>
      </p:sp>
      <p:sp>
        <p:nvSpPr>
          <p:cNvPr id="19" name="Rectángulo redondeado 18"/>
          <p:cNvSpPr/>
          <p:nvPr/>
        </p:nvSpPr>
        <p:spPr>
          <a:xfrm>
            <a:off x="4338917" y="5293136"/>
            <a:ext cx="2998694" cy="130436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a:solidFill>
                  <a:schemeClr val="tx1"/>
                </a:solidFill>
              </a:rPr>
              <a:t>TOLERANCIA, PACIENCIA Y AUTOCONTROL</a:t>
            </a:r>
            <a:endParaRPr lang="en-US" b="1" dirty="0">
              <a:solidFill>
                <a:schemeClr val="tx1"/>
              </a:solidFill>
            </a:endParaRPr>
          </a:p>
        </p:txBody>
      </p:sp>
      <p:sp>
        <p:nvSpPr>
          <p:cNvPr id="20" name="Rectángulo redondeado 19"/>
          <p:cNvSpPr/>
          <p:nvPr/>
        </p:nvSpPr>
        <p:spPr>
          <a:xfrm>
            <a:off x="8148917" y="3588374"/>
            <a:ext cx="2998694" cy="130436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a:solidFill>
                  <a:schemeClr val="tx1"/>
                </a:solidFill>
              </a:rPr>
              <a:t>DINAMISMO Y CREATIVIDAD</a:t>
            </a:r>
            <a:endParaRPr lang="en-US" b="1" dirty="0">
              <a:solidFill>
                <a:schemeClr val="tx1"/>
              </a:solidFill>
            </a:endParaRPr>
          </a:p>
        </p:txBody>
      </p:sp>
      <p:pic>
        <p:nvPicPr>
          <p:cNvPr id="21" name="Picture 6" descr="Gastrocaribe SAS -"/>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9205" y="259879"/>
            <a:ext cx="1922836" cy="5476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071134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Ciclo del servicio al cliente: en empresa, hotel y salu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8988" y="1196789"/>
            <a:ext cx="4349190" cy="4976533"/>
          </a:xfrm>
          <a:prstGeom prst="rect">
            <a:avLst/>
          </a:prstGeom>
          <a:noFill/>
          <a:extLst>
            <a:ext uri="{909E8E84-426E-40DD-AFC4-6F175D3DCCD1}">
              <a14:hiddenFill xmlns:a14="http://schemas.microsoft.com/office/drawing/2010/main">
                <a:solidFill>
                  <a:srgbClr val="FFFFFF"/>
                </a:solidFill>
              </a14:hiddenFill>
            </a:ext>
          </a:extLst>
        </p:spPr>
      </p:pic>
      <p:sp>
        <p:nvSpPr>
          <p:cNvPr id="4" name="Rectángulo 3"/>
          <p:cNvSpPr/>
          <p:nvPr/>
        </p:nvSpPr>
        <p:spPr>
          <a:xfrm>
            <a:off x="5172634" y="1196789"/>
            <a:ext cx="6812055" cy="1477328"/>
          </a:xfrm>
          <a:prstGeom prst="rect">
            <a:avLst/>
          </a:prstGeom>
          <a:solidFill>
            <a:schemeClr val="accent1">
              <a:lumMod val="60000"/>
              <a:lumOff val="40000"/>
            </a:schemeClr>
          </a:solidFill>
        </p:spPr>
        <p:txBody>
          <a:bodyPr wrap="square">
            <a:spAutoFit/>
          </a:bodyPr>
          <a:lstStyle/>
          <a:p>
            <a:pPr algn="just"/>
            <a:r>
              <a:rPr lang="es-MX" b="1" dirty="0"/>
              <a:t>El buen trato se define en las relaciones con el otro (y/o el entorno) y se refiere a las interacciones (con ese otro y/o con ese entorno) que promueven un sentimiento mutuo de reconocimiento y de valoración. Son formas de relación que generan satisfacción y bienestar entre quienes interactúan.</a:t>
            </a:r>
            <a:endParaRPr lang="en-US" b="1" dirty="0"/>
          </a:p>
        </p:txBody>
      </p:sp>
      <p:sp>
        <p:nvSpPr>
          <p:cNvPr id="6" name="CuadroTexto 5"/>
          <p:cNvSpPr txBox="1"/>
          <p:nvPr/>
        </p:nvSpPr>
        <p:spPr>
          <a:xfrm>
            <a:off x="3724835" y="309282"/>
            <a:ext cx="4765664" cy="707886"/>
          </a:xfrm>
          <a:prstGeom prst="rect">
            <a:avLst/>
          </a:prstGeom>
          <a:noFill/>
        </p:spPr>
        <p:txBody>
          <a:bodyPr wrap="none" rtlCol="0">
            <a:spAutoFit/>
          </a:bodyPr>
          <a:lstStyle/>
          <a:p>
            <a:r>
              <a:rPr lang="es-CO" sz="4000" b="1" dirty="0">
                <a:solidFill>
                  <a:schemeClr val="accent1">
                    <a:lumMod val="50000"/>
                  </a:schemeClr>
                </a:solidFill>
                <a:latin typeface="Arial Black" panose="020B0A04020102020204" pitchFamily="34" charset="0"/>
              </a:rPr>
              <a:t>EL BUEN TRATO</a:t>
            </a:r>
            <a:endParaRPr lang="en-US" sz="4000" b="1" dirty="0">
              <a:solidFill>
                <a:schemeClr val="accent1">
                  <a:lumMod val="50000"/>
                </a:schemeClr>
              </a:solidFill>
              <a:latin typeface="Arial Black" panose="020B0A04020102020204" pitchFamily="34" charset="0"/>
            </a:endParaRPr>
          </a:p>
        </p:txBody>
      </p:sp>
      <p:sp>
        <p:nvSpPr>
          <p:cNvPr id="7" name="CuadroTexto 6"/>
          <p:cNvSpPr txBox="1"/>
          <p:nvPr/>
        </p:nvSpPr>
        <p:spPr>
          <a:xfrm>
            <a:off x="4663888" y="2763438"/>
            <a:ext cx="7113494" cy="369332"/>
          </a:xfrm>
          <a:prstGeom prst="rect">
            <a:avLst/>
          </a:prstGeom>
          <a:noFill/>
        </p:spPr>
        <p:txBody>
          <a:bodyPr wrap="square" rtlCol="0">
            <a:spAutoFit/>
          </a:bodyPr>
          <a:lstStyle/>
          <a:p>
            <a:pPr algn="ctr"/>
            <a:r>
              <a:rPr lang="es-CO" b="1" dirty="0">
                <a:latin typeface="Arial Black" panose="020B0A04020102020204" pitchFamily="34" charset="0"/>
              </a:rPr>
              <a:t>DEBEMOS TENER EN CUENTA EL :</a:t>
            </a:r>
            <a:endParaRPr lang="en-US" b="1" dirty="0">
              <a:latin typeface="Arial Black" panose="020B0A04020102020204" pitchFamily="34" charset="0"/>
            </a:endParaRPr>
          </a:p>
        </p:txBody>
      </p:sp>
      <p:sp>
        <p:nvSpPr>
          <p:cNvPr id="8" name="CuadroTexto 7"/>
          <p:cNvSpPr txBox="1"/>
          <p:nvPr/>
        </p:nvSpPr>
        <p:spPr>
          <a:xfrm>
            <a:off x="4908177" y="3222091"/>
            <a:ext cx="7076513" cy="523220"/>
          </a:xfrm>
          <a:prstGeom prst="rect">
            <a:avLst/>
          </a:prstGeom>
          <a:solidFill>
            <a:schemeClr val="accent2">
              <a:lumMod val="40000"/>
              <a:lumOff val="60000"/>
            </a:schemeClr>
          </a:solidFill>
        </p:spPr>
        <p:txBody>
          <a:bodyPr wrap="square" rtlCol="0">
            <a:spAutoFit/>
          </a:bodyPr>
          <a:lstStyle/>
          <a:p>
            <a:pPr algn="ctr"/>
            <a:r>
              <a:rPr lang="es-CO" sz="2800" b="1" dirty="0">
                <a:latin typeface="Arial Black" panose="020B0A04020102020204" pitchFamily="34" charset="0"/>
              </a:rPr>
              <a:t>DECÁLOGO DE UN BUEN TRATO</a:t>
            </a:r>
            <a:endParaRPr lang="en-US" sz="2800" b="1" dirty="0">
              <a:latin typeface="Arial Black" panose="020B0A04020102020204" pitchFamily="34" charset="0"/>
            </a:endParaRPr>
          </a:p>
        </p:txBody>
      </p:sp>
      <p:sp>
        <p:nvSpPr>
          <p:cNvPr id="9" name="Rectángulo 8"/>
          <p:cNvSpPr/>
          <p:nvPr/>
        </p:nvSpPr>
        <p:spPr>
          <a:xfrm>
            <a:off x="5056094" y="3980329"/>
            <a:ext cx="6928595" cy="2783542"/>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Font typeface="Arial" panose="020B0604020202020204" pitchFamily="34" charset="0"/>
              <a:buChar char="•"/>
            </a:pPr>
            <a:r>
              <a:rPr lang="es-MX" dirty="0">
                <a:solidFill>
                  <a:schemeClr val="tx1"/>
                </a:solidFill>
              </a:rPr>
              <a:t>Respetar a los demás como a sí mismo. Se debe tratar a los ser atendidos. </a:t>
            </a:r>
          </a:p>
          <a:p>
            <a:pPr marL="285750" indent="-285750" algn="ctr">
              <a:buFont typeface="Arial" panose="020B0604020202020204" pitchFamily="34" charset="0"/>
              <a:buChar char="•"/>
            </a:pPr>
            <a:r>
              <a:rPr lang="es-MX" dirty="0">
                <a:solidFill>
                  <a:schemeClr val="tx1"/>
                </a:solidFill>
              </a:rPr>
              <a:t>Aprender a escuchar consejos y seguir indicaciones de personas con más experiencia o práctica en el trabajo</a:t>
            </a:r>
          </a:p>
          <a:p>
            <a:pPr marL="285750" indent="-285750" algn="ctr">
              <a:buFont typeface="Arial" panose="020B0604020202020204" pitchFamily="34" charset="0"/>
              <a:buChar char="•"/>
            </a:pPr>
            <a:r>
              <a:rPr lang="es-MX" dirty="0">
                <a:solidFill>
                  <a:schemeClr val="tx1"/>
                </a:solidFill>
              </a:rPr>
              <a:t>Cumplir con los deberes y obligaciones sobreponiéndose a las dificultades y al cansancio. </a:t>
            </a:r>
          </a:p>
          <a:p>
            <a:pPr marL="285750" indent="-285750" algn="ctr">
              <a:buFont typeface="Arial" panose="020B0604020202020204" pitchFamily="34" charset="0"/>
              <a:buChar char="•"/>
            </a:pPr>
            <a:r>
              <a:rPr lang="es-MX" dirty="0">
                <a:solidFill>
                  <a:schemeClr val="tx1"/>
                </a:solidFill>
              </a:rPr>
              <a:t>Conocer y vivir plenamente los principios y valores, convirtiéndose en ejemplo para los demás. </a:t>
            </a:r>
          </a:p>
          <a:p>
            <a:pPr marL="285750" indent="-285750" algn="ctr">
              <a:buFont typeface="Arial" panose="020B0604020202020204" pitchFamily="34" charset="0"/>
              <a:buChar char="•"/>
            </a:pPr>
            <a:r>
              <a:rPr lang="es-MX" dirty="0">
                <a:solidFill>
                  <a:schemeClr val="tx1"/>
                </a:solidFill>
              </a:rPr>
              <a:t>No se debe ofender o tratar mal a las personas, por humilde que sea su condición.</a:t>
            </a:r>
            <a:endParaRPr lang="en-US" dirty="0">
              <a:solidFill>
                <a:schemeClr val="tx1"/>
              </a:solidFill>
            </a:endParaRPr>
          </a:p>
        </p:txBody>
      </p:sp>
      <p:pic>
        <p:nvPicPr>
          <p:cNvPr id="11" name="Picture 6" descr="Gastrocaribe SAS -"/>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670" y="115570"/>
            <a:ext cx="1922836" cy="5476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7873763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TotalTime>
  <Words>834</Words>
  <Application>Microsoft Office PowerPoint</Application>
  <PresentationFormat>Panorámica</PresentationFormat>
  <Paragraphs>59</Paragraphs>
  <Slides>8</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8</vt:i4>
      </vt:variant>
    </vt:vector>
  </HeadingPairs>
  <TitlesOfParts>
    <vt:vector size="13" baseType="lpstr">
      <vt:lpstr>Arial</vt:lpstr>
      <vt:lpstr>Arial Black</vt:lpstr>
      <vt:lpstr>Calibri</vt:lpstr>
      <vt:lpstr>Calibri Light</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Dany Maradey Ballest</dc:creator>
  <cp:lastModifiedBy>SERVICIOS MEDICOS ESPECIALIZADOS</cp:lastModifiedBy>
  <cp:revision>10</cp:revision>
  <cp:lastPrinted>2022-04-22T17:19:36Z</cp:lastPrinted>
  <dcterms:created xsi:type="dcterms:W3CDTF">2022-04-21T03:08:53Z</dcterms:created>
  <dcterms:modified xsi:type="dcterms:W3CDTF">2022-04-22T17:21:59Z</dcterms:modified>
</cp:coreProperties>
</file>